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олай 1" initials="Н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400"/>
    <a:srgbClr val="3A2300"/>
    <a:srgbClr val="2E1B00"/>
    <a:srgbClr val="362000"/>
    <a:srgbClr val="22027C"/>
    <a:srgbClr val="9257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1" d="100"/>
          <a:sy n="81" d="100"/>
        </p:scale>
        <p:origin x="-1354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198C6-0C56-45DD-BE66-A517F436A7BE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2CD3-4841-4F43-8C0E-1AF1125EC0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4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Обьединить</a:t>
            </a:r>
            <a:r>
              <a:rPr lang="ru-RU" dirty="0" smtClean="0"/>
              <a:t> 5</a:t>
            </a:r>
            <a:r>
              <a:rPr lang="ru-RU" baseline="0" dirty="0" smtClean="0"/>
              <a:t> и 6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4-х уровневой межтерриториальной системы взаимодействия всех  социальных учреждений в интересах инвалидов Московской области «Мироград».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2CD3-4841-4F43-8C0E-1AF1125EC0A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8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u36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3139" y="-4095"/>
            <a:ext cx="8458200" cy="9144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МО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Балашихинский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4869160"/>
            <a:ext cx="8712968" cy="13464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2400" dirty="0" smtClean="0">
              <a:solidFill>
                <a:schemeClr val="tx2">
                  <a:shade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548" y="2204864"/>
            <a:ext cx="891394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3400"/>
                </a:solidFill>
                <a:latin typeface="Times New Roman" pitchFamily="18" charset="0"/>
                <a:cs typeface="Times New Roman" pitchFamily="18" charset="0"/>
              </a:rPr>
              <a:t>«Организация проведения Единого дня профориентации для лиц с инвалидностью и ОВЗ В Московской области»</a:t>
            </a:r>
            <a:endParaRPr lang="ru-RU" sz="3200" b="1" dirty="0">
              <a:solidFill>
                <a:srgbClr val="583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4" y="44624"/>
            <a:ext cx="1218616" cy="1216017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3480313" y="5296933"/>
            <a:ext cx="554461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583400"/>
                </a:solidFill>
                <a:latin typeface="Times New Roman" pitchFamily="18" charset="0"/>
                <a:cs typeface="Times New Roman" pitchFamily="18" charset="0"/>
              </a:rPr>
              <a:t>Тягова</a:t>
            </a:r>
            <a:r>
              <a:rPr lang="ru-RU" sz="2000" b="1" i="1" dirty="0" smtClean="0">
                <a:solidFill>
                  <a:srgbClr val="583400"/>
                </a:solidFill>
                <a:latin typeface="Times New Roman" pitchFamily="18" charset="0"/>
                <a:cs typeface="Times New Roman" pitchFamily="18" charset="0"/>
              </a:rPr>
              <a:t> Л.В., зав. отделением инклюзивного профессионального образования</a:t>
            </a:r>
            <a:endParaRPr lang="ru-RU" sz="2000" b="1" i="1" dirty="0">
              <a:solidFill>
                <a:srgbClr val="583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12700">
              <a:defRPr/>
            </a:pPr>
            <a:endParaRPr lang="ru-RU" altLang="ko-KR" dirty="0" smtClean="0">
              <a:latin typeface="Verdana" pitchFamily="34" charset="0"/>
              <a:ea typeface="굴림" charset="-127"/>
            </a:endParaRPr>
          </a:p>
          <a:p>
            <a:pPr indent="12700">
              <a:defRPr/>
            </a:pPr>
            <a:endParaRPr lang="ru-RU" altLang="ko-KR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indent="12700">
              <a:defRPr/>
            </a:pP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Отчетную </a:t>
            </a: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документацию </a:t>
            </a: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предоставить</a:t>
            </a:r>
          </a:p>
          <a:p>
            <a:pPr indent="12700">
              <a:defRPr/>
            </a:pP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 </a:t>
            </a: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срок</a:t>
            </a:r>
          </a:p>
          <a:p>
            <a:pPr indent="12700">
              <a:defRPr/>
            </a:pPr>
            <a:r>
              <a:rPr lang="ru-RU" altLang="ko-KR" dirty="0" smtClean="0">
                <a:latin typeface="Verdana" pitchFamily="34" charset="0"/>
                <a:ea typeface="굴림" charset="-127"/>
              </a:rPr>
              <a:t> </a:t>
            </a:r>
            <a:r>
              <a:rPr lang="ru-RU" altLang="ko-KR" sz="2800" b="1" dirty="0">
                <a:solidFill>
                  <a:srgbClr val="5834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rgbClr val="583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февраля  </a:t>
            </a:r>
            <a:r>
              <a:rPr lang="ru-RU" sz="2800" b="1" dirty="0" smtClean="0">
                <a:solidFill>
                  <a:srgbClr val="583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583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indent="12700">
              <a:defRPr/>
            </a:pP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 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e</a:t>
            </a: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mail</a:t>
            </a: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: </a:t>
            </a:r>
            <a:r>
              <a:rPr lang="en-US" altLang="ko-KR" b="1" dirty="0" err="1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hlinkClick r:id="rId3"/>
              </a:rPr>
              <a:t>pu</a:t>
            </a:r>
            <a:r>
              <a:rPr lang="ru-RU" altLang="ko-KR" b="1" dirty="0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hlinkClick r:id="rId3"/>
              </a:rPr>
              <a:t>36@</a:t>
            </a:r>
            <a:r>
              <a:rPr lang="en-US" altLang="ko-KR" b="1" dirty="0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altLang="ko-KR" b="1" dirty="0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ko-KR" b="1" dirty="0" err="1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altLang="ko-KR" b="1" dirty="0">
                <a:solidFill>
                  <a:srgbClr val="366C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endParaRPr lang="ru-RU" altLang="ko-KR" b="1" dirty="0" smtClean="0">
              <a:solidFill>
                <a:srgbClr val="366C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indent="12700">
              <a:defRPr/>
            </a:pP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 </a:t>
            </a:r>
            <a:r>
              <a:rPr lang="ru-RU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пометкой «Отчет о </a:t>
            </a:r>
            <a:r>
              <a:rPr lang="ru-RU" altLang="ko-KR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Дне профориентации»</a:t>
            </a:r>
            <a:endParaRPr lang="ru-RU" altLang="ko-KR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834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187624" y="3095381"/>
            <a:ext cx="7467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altLang="ko-KR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Дата проведения: </a:t>
            </a:r>
            <a:r>
              <a:rPr lang="ru-RU" altLang="ko-KR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5-6 февраля 2021 г</a:t>
            </a:r>
            <a:r>
              <a:rPr lang="ru-RU" altLang="ko-KR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en-US" altLang="ko-KR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ko-KR" dirty="0" smtClean="0">
              <a:latin typeface="Verdana" pitchFamily="34" charset="0"/>
              <a:ea typeface="굴림" charset="-127"/>
            </a:endParaRPr>
          </a:p>
          <a:p>
            <a:pPr algn="l"/>
            <a:r>
              <a:rPr lang="ru-RU" altLang="ko-KR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Участники:</a:t>
            </a:r>
            <a:r>
              <a:rPr lang="ru-RU" altLang="ko-KR" dirty="0" smtClean="0">
                <a:latin typeface="Verdana" pitchFamily="34" charset="0"/>
                <a:ea typeface="굴림" charset="-127"/>
              </a:rPr>
              <a:t> </a:t>
            </a:r>
            <a:r>
              <a:rPr lang="ru-RU" altLang="ko-KR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профессиональные учреждения Московской области </a:t>
            </a:r>
          </a:p>
          <a:p>
            <a:pPr>
              <a:buFontTx/>
              <a:buNone/>
            </a:pPr>
            <a:endParaRPr lang="ru-RU" altLang="ko-KR" b="1" dirty="0" smtClean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 algn="l"/>
            <a:r>
              <a:rPr lang="ru-RU" altLang="ko-KR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Целевая аудитория:</a:t>
            </a:r>
            <a:r>
              <a:rPr lang="ru-RU" altLang="ko-KR" dirty="0" smtClean="0">
                <a:latin typeface="Verdana" pitchFamily="34" charset="0"/>
                <a:ea typeface="굴림" charset="-127"/>
              </a:rPr>
              <a:t> </a:t>
            </a:r>
            <a:r>
              <a:rPr lang="ru-RU" altLang="ko-KR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учащиеся 9-х классов общеобразовательных школ Московской области из числа инвалидов и лиц с ОВЗ</a:t>
            </a:r>
          </a:p>
          <a:p>
            <a:pPr>
              <a:lnSpc>
                <a:spcPct val="80000"/>
              </a:lnSpc>
            </a:pPr>
            <a:endParaRPr lang="en-US" altLang="ru-RU" sz="1800" dirty="0" smtClean="0"/>
          </a:p>
          <a:p>
            <a:pPr>
              <a:lnSpc>
                <a:spcPct val="80000"/>
              </a:lnSpc>
            </a:pPr>
            <a:endParaRPr lang="ru-RU" altLang="ru-RU" sz="1800" dirty="0" smtClean="0"/>
          </a:p>
        </p:txBody>
      </p:sp>
      <p:pic>
        <p:nvPicPr>
          <p:cNvPr id="8" name="Рисунок 7" descr="https://pbs.twimg.com/media/EOPUfs2XsAUmYu_.jpg:lar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904656" cy="232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856984" cy="10895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Цель: </a:t>
            </a:r>
            <a:r>
              <a:rPr lang="ru-RU" altLang="ko-KR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максимальный </a:t>
            </a:r>
            <a:r>
              <a:rPr lang="ru-RU" altLang="ko-KR" b="1" i="1" dirty="0">
                <a:solidFill>
                  <a:schemeClr val="tx1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охват инклюзивным профессиональным образованием инвалидов и лиц с особыми возможностями здоровья Московской области.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717032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обеспечение открытости и доступности инклюзивного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увеличение контингента обучающихся ПОО Московской области из числа инвалидов и лиц с ОВЗ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0592" y="5013176"/>
            <a:ext cx="914400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dirty="0" smtClean="0">
                <a:solidFill>
                  <a:srgbClr val="58340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включает информирование   подростков о различных профессиях, условиях труда в разных сферах производства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3" y="404663"/>
            <a:ext cx="7712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Принципы профессиональной ориентации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инвалидов и лиц с ОВЗ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6A2C~1\AppData\Local\Temp\Rar$DIa5996.45798\DSC_7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7" y="2018186"/>
            <a:ext cx="3962188" cy="27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Т\Desktop\Инклюзивное обучение\Региональный центр профор-ции и труд-ва\Мероприятия\Единый день 07.02.2019\Отчеты по Единому дню профориентации\Балашихинский техникум\20171129_13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6320"/>
            <a:ext cx="1464926" cy="27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Т\Desktop\Инклюзивное обучение\Региональный центр профор-ции и труд-ва\Мероприятия\Единый день 07.02.2019\Отчеты по Единому дню профориентации\Балашихинский техникум\20171130_130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50" y="2008502"/>
            <a:ext cx="3033869" cy="27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506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247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altLang="ko-KR" b="1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Предполагаемые результаты</a:t>
            </a:r>
            <a:r>
              <a:rPr lang="ru-RU" altLang="ko-KR" b="1" dirty="0" smtClean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:</a:t>
            </a:r>
            <a:endParaRPr lang="ru-RU" altLang="ko-KR" b="1" dirty="0">
              <a:solidFill>
                <a:srgbClr val="5834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9691" y="263691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прогнозирование </a:t>
            </a:r>
            <a:r>
              <a:rPr lang="ru-RU" altLang="ko-KR" sz="2400" b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количества абитуриентов 2021-2022 учебного года из числа инвалидов и лиц с </a:t>
            </a: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ОВЗ;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ko-KR" sz="2400" b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уточнение </a:t>
            </a:r>
            <a:r>
              <a:rPr lang="ru-RU" altLang="ko-KR" sz="2400" b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нозологий контингента обучающихся 2021-2022 уч. года с целью подготовки условий и специальных средств </a:t>
            </a: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обучения;</a:t>
            </a:r>
          </a:p>
          <a:p>
            <a:endParaRPr lang="ru-RU" altLang="ko-KR" sz="2400" b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формирование </a:t>
            </a:r>
            <a:r>
              <a:rPr lang="ru-RU" altLang="ko-KR" sz="2400" b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базы данных абитуриентов с инвалидностью и лиц с </a:t>
            </a:r>
            <a:r>
              <a:rPr lang="ru-RU" altLang="ko-KR" sz="24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ОВЗ.</a:t>
            </a:r>
            <a:endParaRPr lang="ru-RU" altLang="ko-KR" sz="2400" b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 txBox="1">
            <a:spLocks/>
          </p:cNvSpPr>
          <p:nvPr/>
        </p:nvSpPr>
        <p:spPr>
          <a:xfrm>
            <a:off x="0" y="1196752"/>
            <a:ext cx="9144000" cy="17163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78571"/>
              <a:defRPr/>
            </a:pPr>
            <a:r>
              <a:rPr lang="ru-RU" altLang="ru-RU" sz="2800" dirty="0">
                <a:solidFill>
                  <a:srgbClr val="583400"/>
                </a:solidFill>
              </a:rPr>
              <a:t>Алгоритм  </a:t>
            </a:r>
            <a:r>
              <a:rPr lang="ru-RU" altLang="ru-RU" sz="2800" dirty="0" smtClean="0">
                <a:solidFill>
                  <a:srgbClr val="583400"/>
                </a:solidFill>
              </a:rPr>
              <a:t>проведения Единого </a:t>
            </a:r>
            <a:r>
              <a:rPr lang="ru-RU" altLang="ru-RU" sz="2800" dirty="0">
                <a:solidFill>
                  <a:srgbClr val="583400"/>
                </a:solidFill>
              </a:rPr>
              <a:t>дня профессиональной ориентации инвалидов и лиц с ОВЗ </a:t>
            </a:r>
            <a:endParaRPr lang="ru-RU" altLang="ru-RU" sz="2800" dirty="0" smtClean="0">
              <a:solidFill>
                <a:srgbClr val="58340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78571"/>
              <a:defRPr/>
            </a:pPr>
            <a:r>
              <a:rPr lang="ru-RU" altLang="ru-RU" sz="2800" dirty="0" smtClean="0">
                <a:solidFill>
                  <a:srgbClr val="583400"/>
                </a:solidFill>
              </a:rPr>
              <a:t>в </a:t>
            </a:r>
            <a:r>
              <a:rPr lang="ru-RU" altLang="ru-RU" sz="2800" dirty="0">
                <a:solidFill>
                  <a:srgbClr val="583400"/>
                </a:solidFill>
              </a:rPr>
              <a:t>Московской области</a:t>
            </a:r>
            <a:br>
              <a:rPr lang="ru-RU" altLang="ru-RU" sz="2800" dirty="0">
                <a:solidFill>
                  <a:srgbClr val="583400"/>
                </a:solidFill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834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07504" y="2996952"/>
            <a:ext cx="8784976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endParaRPr lang="en-US" altLang="ko-KR" sz="2400" dirty="0" smtClean="0">
              <a:latin typeface="Verdana" pitchFamily="34" charset="0"/>
              <a:ea typeface="굴림" charset="-127"/>
            </a:endParaRPr>
          </a:p>
          <a:p>
            <a:pPr indent="12700">
              <a:buFontTx/>
              <a:buNone/>
              <a:defRPr/>
            </a:pPr>
            <a:r>
              <a:rPr lang="ru-RU" altLang="ko-KR" sz="2400" dirty="0" smtClean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Подготовительный этап: </a:t>
            </a:r>
            <a:r>
              <a:rPr lang="ru-RU" altLang="ko-KR" sz="2400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формирование базы данных внутри учреждения с отражением количественного состава и нозологий обучающихся 9-х классов школ  из числа инвалидов и лиц с ОВЗ закрепленных школ.</a:t>
            </a:r>
          </a:p>
          <a:p>
            <a:pPr>
              <a:defRPr/>
            </a:pPr>
            <a:endParaRPr lang="ru-RU" altLang="ko-KR" sz="2400" b="1" dirty="0" smtClean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9252880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-17422" y="2276872"/>
            <a:ext cx="9144000" cy="43899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Единого для профориентации (до 02 февраля 2021 года)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Единого дня профессиональной ориентации инвалидов и лиц с ОВЗ в вашем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Единого дня профессиональной ориентации инвалидов и лиц с ОВЗ в вашем учреждении по приведенной ниже форме;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абитуриентов 2021-2022 уч. г. из числа инвалидов и лиц с ОВЗ по представленной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с мероприятия.</a:t>
            </a:r>
            <a:endParaRPr lang="ru-RU" altLang="ko-KR" i="1" dirty="0">
              <a:solidFill>
                <a:schemeClr val="tx1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>
              <a:buClr>
                <a:schemeClr val="dk2"/>
              </a:buClr>
              <a:buSzPct val="78571"/>
            </a:pPr>
            <a:endParaRPr lang="ru-RU" dirty="0" smtClean="0">
              <a:solidFill>
                <a:srgbClr val="3A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0" y="1196752"/>
            <a:ext cx="9144000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Подготовка отчетной документации о результатах Единого </a:t>
            </a:r>
            <a:r>
              <a:rPr lang="ru-RU" altLang="ko-KR" b="1" dirty="0" smtClean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дня профориентации</a:t>
            </a:r>
            <a:endParaRPr lang="ru-RU" altLang="ko-KR" b="1" dirty="0">
              <a:solidFill>
                <a:srgbClr val="5834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09717"/>
              </p:ext>
            </p:extLst>
          </p:nvPr>
        </p:nvGraphicFramePr>
        <p:xfrm>
          <a:off x="251519" y="1219200"/>
          <a:ext cx="8663881" cy="5450161"/>
        </p:xfrm>
        <a:graphic>
          <a:graphicData uri="http://schemas.openxmlformats.org/drawingml/2006/table">
            <a:tbl>
              <a:tblPr/>
              <a:tblGrid>
                <a:gridCol w="1745749"/>
                <a:gridCol w="1745147"/>
                <a:gridCol w="1530860"/>
                <a:gridCol w="1928206"/>
                <a:gridCol w="1713919"/>
              </a:tblGrid>
              <a:tr h="2405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учреждения</a:t>
                      </a:r>
                      <a:endParaRPr lang="ru-RU" sz="18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9-х классов в школах из числа инвалидов и лиц с ОВЗ</a:t>
                      </a:r>
                      <a:endParaRPr lang="ru-RU" sz="18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детей, принявших участие</a:t>
                      </a:r>
                      <a:endParaRPr lang="ru-RU" sz="18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вероятных абитуриентов</a:t>
                      </a:r>
                      <a:endParaRPr lang="ru-RU" sz="18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97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зрения</a:t>
                      </a:r>
                      <a:endParaRPr lang="ru-RU" sz="16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слуха</a:t>
                      </a:r>
                      <a:endParaRPr lang="ru-RU" sz="16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ОДА</a:t>
                      </a:r>
                      <a:endParaRPr lang="ru-RU" sz="16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соматическими нарушениями</a:t>
                      </a:r>
                      <a:endParaRPr lang="ru-RU" sz="16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общее количество</a:t>
                      </a:r>
                      <a:endParaRPr lang="ru-RU" sz="16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одзаголовок 8"/>
          <p:cNvSpPr txBox="1">
            <a:spLocks/>
          </p:cNvSpPr>
          <p:nvPr/>
        </p:nvSpPr>
        <p:spPr>
          <a:xfrm>
            <a:off x="0" y="260648"/>
            <a:ext cx="9144000" cy="8853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Отчет о проведении </a:t>
            </a:r>
            <a:r>
              <a:rPr lang="ru-RU" altLang="ko-KR" b="1" i="1" dirty="0">
                <a:solidFill>
                  <a:srgbClr val="5834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Единого дня профориентации</a:t>
            </a:r>
          </a:p>
          <a:p>
            <a:r>
              <a:rPr lang="ru-RU" altLang="ko-KR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обучающихся ОО из числа лиц инвалидностью и с ОВЗ</a:t>
            </a: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12700" algn="ctr">
              <a:buNone/>
            </a:pPr>
            <a:r>
              <a:rPr lang="ru-RU" altLang="ko-KR" sz="2000" b="1" dirty="0">
                <a:solidFill>
                  <a:srgbClr val="583400"/>
                </a:solidFill>
                <a:latin typeface="Verdana" pitchFamily="34" charset="0"/>
                <a:ea typeface="굴림" charset="-127"/>
              </a:rPr>
              <a:t>Прогноз состава абитуриентов 2021-2022 уч. г. из числа инвалидов и лиц с ОВЗ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76996"/>
              </p:ext>
            </p:extLst>
          </p:nvPr>
        </p:nvGraphicFramePr>
        <p:xfrm>
          <a:off x="33911" y="1268760"/>
          <a:ext cx="9110087" cy="4864921"/>
        </p:xfrm>
        <a:graphic>
          <a:graphicData uri="http://schemas.openxmlformats.org/drawingml/2006/table">
            <a:tbl>
              <a:tblPr/>
              <a:tblGrid>
                <a:gridCol w="1839248"/>
                <a:gridCol w="1690729"/>
                <a:gridCol w="1104989"/>
                <a:gridCol w="879663"/>
                <a:gridCol w="879663"/>
                <a:gridCol w="808093"/>
                <a:gridCol w="1028039"/>
                <a:gridCol w="879663"/>
              </a:tblGrid>
              <a:tr h="234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Нозология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абитуриентов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готовность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ПОО  к обучению (да/нет)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 условий для обучения (да/нет)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1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специальные средства обучения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кадровые условия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для проживания в общежитии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дистанционного обучения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5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зрения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слуха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ОДА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соматическими нарушениями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общее количество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7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зрения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слуха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нарушениями ОДА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соматическими нарушениями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общее количество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564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powerpointbase.com-786</Template>
  <TotalTime>2285</TotalTime>
  <Words>558</Words>
  <Application>Microsoft Office PowerPoint</Application>
  <PresentationFormat>Экран (4:3)</PresentationFormat>
  <Paragraphs>83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 1</dc:creator>
  <cp:lastModifiedBy>БТ</cp:lastModifiedBy>
  <cp:revision>162</cp:revision>
  <dcterms:created xsi:type="dcterms:W3CDTF">2018-04-27T08:42:41Z</dcterms:created>
  <dcterms:modified xsi:type="dcterms:W3CDTF">2021-01-28T09:37:39Z</dcterms:modified>
</cp:coreProperties>
</file>